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shamBayne\OneDrive%20-%20Capture%202\Desktop\Daniel%20Meeting%20Stats%202018-2022%200516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Cyclical SD Leaders Gathered by Year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Sheet1!$A$20:$A$24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Q1</c:v>
                </c:pt>
              </c:strCache>
            </c:strRef>
          </c:cat>
          <c:val>
            <c:numRef>
              <c:f>Sheet1!$B$20:$B$24</c:f>
              <c:numCache>
                <c:formatCode>General</c:formatCode>
                <c:ptCount val="5"/>
                <c:pt idx="0">
                  <c:v>92</c:v>
                </c:pt>
                <c:pt idx="1">
                  <c:v>109</c:v>
                </c:pt>
                <c:pt idx="2">
                  <c:v>107</c:v>
                </c:pt>
                <c:pt idx="3">
                  <c:v>113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0-47D3-89ED-2F9A0F47D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833568"/>
        <c:axId val="1738589184"/>
      </c:barChart>
      <c:catAx>
        <c:axId val="9188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589184"/>
        <c:crosses val="autoZero"/>
        <c:auto val="1"/>
        <c:lblAlgn val="ctr"/>
        <c:lblOffset val="100"/>
        <c:noMultiLvlLbl val="0"/>
      </c:catAx>
      <c:valAx>
        <c:axId val="17385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8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3287C-EAA6-4655-ADE0-B812BE2C7F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584D1B-6BD7-4924-BBFE-618E1FDB7DEE}">
      <dgm:prSet phldrT="[Text]"/>
      <dgm:spPr/>
      <dgm:t>
        <a:bodyPr/>
        <a:lstStyle/>
        <a:p>
          <a:r>
            <a:rPr lang="en-US" dirty="0"/>
            <a:t>Discerners</a:t>
          </a:r>
        </a:p>
      </dgm:t>
    </dgm:pt>
    <dgm:pt modelId="{746FEEE6-0B52-414A-A210-49DF13A3B18B}" type="parTrans" cxnId="{66F1E3F1-1112-4BEC-AD3A-63B53C21E811}">
      <dgm:prSet/>
      <dgm:spPr/>
      <dgm:t>
        <a:bodyPr/>
        <a:lstStyle/>
        <a:p>
          <a:endParaRPr lang="en-US"/>
        </a:p>
      </dgm:t>
    </dgm:pt>
    <dgm:pt modelId="{D76FDC31-154D-4211-B06E-6B771EE3E745}" type="sibTrans" cxnId="{66F1E3F1-1112-4BEC-AD3A-63B53C21E811}">
      <dgm:prSet/>
      <dgm:spPr/>
      <dgm:t>
        <a:bodyPr/>
        <a:lstStyle/>
        <a:p>
          <a:endParaRPr lang="en-US"/>
        </a:p>
      </dgm:t>
    </dgm:pt>
    <dgm:pt modelId="{787CBC80-47AE-41B5-8DCB-445464DD7E88}">
      <dgm:prSet phldrT="[Text]"/>
      <dgm:spPr/>
      <dgm:t>
        <a:bodyPr/>
        <a:lstStyle/>
        <a:p>
          <a:r>
            <a:rPr lang="en-US" dirty="0"/>
            <a:t>Starters</a:t>
          </a:r>
        </a:p>
      </dgm:t>
    </dgm:pt>
    <dgm:pt modelId="{A50051A1-33FC-420A-B059-4C8188CE9EF7}" type="parTrans" cxnId="{B9DDFB12-EAB0-4904-8EB3-6A13563A487B}">
      <dgm:prSet/>
      <dgm:spPr/>
      <dgm:t>
        <a:bodyPr/>
        <a:lstStyle/>
        <a:p>
          <a:endParaRPr lang="en-US"/>
        </a:p>
      </dgm:t>
    </dgm:pt>
    <dgm:pt modelId="{E3065895-91C8-4119-B65F-E353476F392E}" type="sibTrans" cxnId="{B9DDFB12-EAB0-4904-8EB3-6A13563A487B}">
      <dgm:prSet/>
      <dgm:spPr/>
      <dgm:t>
        <a:bodyPr/>
        <a:lstStyle/>
        <a:p>
          <a:endParaRPr lang="en-US"/>
        </a:p>
      </dgm:t>
    </dgm:pt>
    <dgm:pt modelId="{CC8E7FB3-03E3-4CF2-9CC8-463F27BFF4E1}">
      <dgm:prSet phldrT="[Text]"/>
      <dgm:spPr/>
      <dgm:t>
        <a:bodyPr/>
        <a:lstStyle/>
        <a:p>
          <a:r>
            <a:rPr lang="en-US" dirty="0"/>
            <a:t>Established</a:t>
          </a:r>
        </a:p>
      </dgm:t>
    </dgm:pt>
    <dgm:pt modelId="{CD34A18A-1474-48BD-BCC3-11CD509EEE2E}" type="parTrans" cxnId="{2CA7CA8F-121E-47AF-AC7D-3E22EE0D969C}">
      <dgm:prSet/>
      <dgm:spPr/>
      <dgm:t>
        <a:bodyPr/>
        <a:lstStyle/>
        <a:p>
          <a:endParaRPr lang="en-US"/>
        </a:p>
      </dgm:t>
    </dgm:pt>
    <dgm:pt modelId="{03A67629-2865-4ECE-A27E-3C64BA2E1B6C}" type="sibTrans" cxnId="{2CA7CA8F-121E-47AF-AC7D-3E22EE0D969C}">
      <dgm:prSet/>
      <dgm:spPr/>
      <dgm:t>
        <a:bodyPr/>
        <a:lstStyle/>
        <a:p>
          <a:endParaRPr lang="en-US"/>
        </a:p>
      </dgm:t>
    </dgm:pt>
    <dgm:pt modelId="{EFB77011-2447-40CD-B899-6089017B7737}" type="pres">
      <dgm:prSet presAssocID="{0C63287C-EAA6-4655-ADE0-B812BE2C7FC1}" presName="Name0" presStyleCnt="0">
        <dgm:presLayoutVars>
          <dgm:dir/>
          <dgm:resizeHandles val="exact"/>
        </dgm:presLayoutVars>
      </dgm:prSet>
      <dgm:spPr/>
    </dgm:pt>
    <dgm:pt modelId="{C4C529AA-F759-4735-96EF-843FF4D66E0F}" type="pres">
      <dgm:prSet presAssocID="{52584D1B-6BD7-4924-BBFE-618E1FDB7DEE}" presName="node" presStyleLbl="node1" presStyleIdx="0" presStyleCnt="3" custScaleY="46332" custLinFactNeighborX="-15892" custLinFactNeighborY="63100">
        <dgm:presLayoutVars>
          <dgm:bulletEnabled val="1"/>
        </dgm:presLayoutVars>
      </dgm:prSet>
      <dgm:spPr/>
    </dgm:pt>
    <dgm:pt modelId="{D2812F41-F2E2-4635-B5BD-41532FC5475E}" type="pres">
      <dgm:prSet presAssocID="{D76FDC31-154D-4211-B06E-6B771EE3E745}" presName="sibTrans" presStyleLbl="sibTrans2D1" presStyleIdx="0" presStyleCnt="2"/>
      <dgm:spPr/>
    </dgm:pt>
    <dgm:pt modelId="{B50D8EF1-5D76-4A62-9C9C-D34AB0C15F9B}" type="pres">
      <dgm:prSet presAssocID="{D76FDC31-154D-4211-B06E-6B771EE3E745}" presName="connectorText" presStyleLbl="sibTrans2D1" presStyleIdx="0" presStyleCnt="2"/>
      <dgm:spPr/>
    </dgm:pt>
    <dgm:pt modelId="{DEA72875-1B32-4554-8658-843337525F1B}" type="pres">
      <dgm:prSet presAssocID="{787CBC80-47AE-41B5-8DCB-445464DD7E88}" presName="node" presStyleLbl="node1" presStyleIdx="1" presStyleCnt="3" custScaleY="46332" custLinFactNeighborX="-15892" custLinFactNeighborY="63100">
        <dgm:presLayoutVars>
          <dgm:bulletEnabled val="1"/>
        </dgm:presLayoutVars>
      </dgm:prSet>
      <dgm:spPr/>
    </dgm:pt>
    <dgm:pt modelId="{C0EA8F0F-3A1B-49A7-8DE1-517DBCA6BA06}" type="pres">
      <dgm:prSet presAssocID="{E3065895-91C8-4119-B65F-E353476F392E}" presName="sibTrans" presStyleLbl="sibTrans2D1" presStyleIdx="1" presStyleCnt="2"/>
      <dgm:spPr/>
    </dgm:pt>
    <dgm:pt modelId="{B28ECDAF-1E86-49EF-A15C-A3703B01D976}" type="pres">
      <dgm:prSet presAssocID="{E3065895-91C8-4119-B65F-E353476F392E}" presName="connectorText" presStyleLbl="sibTrans2D1" presStyleIdx="1" presStyleCnt="2"/>
      <dgm:spPr/>
    </dgm:pt>
    <dgm:pt modelId="{FE59AE81-CF12-41E5-B32A-EC7867E6B6C0}" type="pres">
      <dgm:prSet presAssocID="{CC8E7FB3-03E3-4CF2-9CC8-463F27BFF4E1}" presName="node" presStyleLbl="node1" presStyleIdx="2" presStyleCnt="3" custScaleY="46332" custLinFactNeighborX="-15892" custLinFactNeighborY="63100">
        <dgm:presLayoutVars>
          <dgm:bulletEnabled val="1"/>
        </dgm:presLayoutVars>
      </dgm:prSet>
      <dgm:spPr/>
    </dgm:pt>
  </dgm:ptLst>
  <dgm:cxnLst>
    <dgm:cxn modelId="{46633009-118C-4FED-A2C4-486255FBDBAB}" type="presOf" srcId="{D76FDC31-154D-4211-B06E-6B771EE3E745}" destId="{B50D8EF1-5D76-4A62-9C9C-D34AB0C15F9B}" srcOrd="1" destOrd="0" presId="urn:microsoft.com/office/officeart/2005/8/layout/process1"/>
    <dgm:cxn modelId="{B9DDFB12-EAB0-4904-8EB3-6A13563A487B}" srcId="{0C63287C-EAA6-4655-ADE0-B812BE2C7FC1}" destId="{787CBC80-47AE-41B5-8DCB-445464DD7E88}" srcOrd="1" destOrd="0" parTransId="{A50051A1-33FC-420A-B059-4C8188CE9EF7}" sibTransId="{E3065895-91C8-4119-B65F-E353476F392E}"/>
    <dgm:cxn modelId="{7AD8324D-E5A6-40B1-8D79-F570A0377740}" type="presOf" srcId="{E3065895-91C8-4119-B65F-E353476F392E}" destId="{B28ECDAF-1E86-49EF-A15C-A3703B01D976}" srcOrd="1" destOrd="0" presId="urn:microsoft.com/office/officeart/2005/8/layout/process1"/>
    <dgm:cxn modelId="{8B930276-9A39-4943-A427-1520CD2DF712}" type="presOf" srcId="{CC8E7FB3-03E3-4CF2-9CC8-463F27BFF4E1}" destId="{FE59AE81-CF12-41E5-B32A-EC7867E6B6C0}" srcOrd="0" destOrd="0" presId="urn:microsoft.com/office/officeart/2005/8/layout/process1"/>
    <dgm:cxn modelId="{2CA7CA8F-121E-47AF-AC7D-3E22EE0D969C}" srcId="{0C63287C-EAA6-4655-ADE0-B812BE2C7FC1}" destId="{CC8E7FB3-03E3-4CF2-9CC8-463F27BFF4E1}" srcOrd="2" destOrd="0" parTransId="{CD34A18A-1474-48BD-BCC3-11CD509EEE2E}" sibTransId="{03A67629-2865-4ECE-A27E-3C64BA2E1B6C}"/>
    <dgm:cxn modelId="{551659CC-62C5-4402-AC9B-DF56D76E6A04}" type="presOf" srcId="{52584D1B-6BD7-4924-BBFE-618E1FDB7DEE}" destId="{C4C529AA-F759-4735-96EF-843FF4D66E0F}" srcOrd="0" destOrd="0" presId="urn:microsoft.com/office/officeart/2005/8/layout/process1"/>
    <dgm:cxn modelId="{40BD5ADC-A53D-4915-93DA-C72B59725A79}" type="presOf" srcId="{0C63287C-EAA6-4655-ADE0-B812BE2C7FC1}" destId="{EFB77011-2447-40CD-B899-6089017B7737}" srcOrd="0" destOrd="0" presId="urn:microsoft.com/office/officeart/2005/8/layout/process1"/>
    <dgm:cxn modelId="{35439EDC-09EF-429A-B0E8-7866E3A5FE76}" type="presOf" srcId="{D76FDC31-154D-4211-B06E-6B771EE3E745}" destId="{D2812F41-F2E2-4635-B5BD-41532FC5475E}" srcOrd="0" destOrd="0" presId="urn:microsoft.com/office/officeart/2005/8/layout/process1"/>
    <dgm:cxn modelId="{58B263EA-03E2-422E-9248-F923B1B07990}" type="presOf" srcId="{787CBC80-47AE-41B5-8DCB-445464DD7E88}" destId="{DEA72875-1B32-4554-8658-843337525F1B}" srcOrd="0" destOrd="0" presId="urn:microsoft.com/office/officeart/2005/8/layout/process1"/>
    <dgm:cxn modelId="{66F1E3F1-1112-4BEC-AD3A-63B53C21E811}" srcId="{0C63287C-EAA6-4655-ADE0-B812BE2C7FC1}" destId="{52584D1B-6BD7-4924-BBFE-618E1FDB7DEE}" srcOrd="0" destOrd="0" parTransId="{746FEEE6-0B52-414A-A210-49DF13A3B18B}" sibTransId="{D76FDC31-154D-4211-B06E-6B771EE3E745}"/>
    <dgm:cxn modelId="{3DC028F4-173D-480B-BE91-4AC7C291BCB6}" type="presOf" srcId="{E3065895-91C8-4119-B65F-E353476F392E}" destId="{C0EA8F0F-3A1B-49A7-8DE1-517DBCA6BA06}" srcOrd="0" destOrd="0" presId="urn:microsoft.com/office/officeart/2005/8/layout/process1"/>
    <dgm:cxn modelId="{AF11E25D-C703-46B4-8D74-219C62835A59}" type="presParOf" srcId="{EFB77011-2447-40CD-B899-6089017B7737}" destId="{C4C529AA-F759-4735-96EF-843FF4D66E0F}" srcOrd="0" destOrd="0" presId="urn:microsoft.com/office/officeart/2005/8/layout/process1"/>
    <dgm:cxn modelId="{7C7FA87A-BED6-4CDA-9342-B4177C35D168}" type="presParOf" srcId="{EFB77011-2447-40CD-B899-6089017B7737}" destId="{D2812F41-F2E2-4635-B5BD-41532FC5475E}" srcOrd="1" destOrd="0" presId="urn:microsoft.com/office/officeart/2005/8/layout/process1"/>
    <dgm:cxn modelId="{593666D8-ED49-48C7-90C4-9712F853E96E}" type="presParOf" srcId="{D2812F41-F2E2-4635-B5BD-41532FC5475E}" destId="{B50D8EF1-5D76-4A62-9C9C-D34AB0C15F9B}" srcOrd="0" destOrd="0" presId="urn:microsoft.com/office/officeart/2005/8/layout/process1"/>
    <dgm:cxn modelId="{CC4BF373-3BD2-4DD3-A31D-0EA5F3A1CD7C}" type="presParOf" srcId="{EFB77011-2447-40CD-B899-6089017B7737}" destId="{DEA72875-1B32-4554-8658-843337525F1B}" srcOrd="2" destOrd="0" presId="urn:microsoft.com/office/officeart/2005/8/layout/process1"/>
    <dgm:cxn modelId="{5E8A523B-7066-4302-AC9B-363FD48D61C4}" type="presParOf" srcId="{EFB77011-2447-40CD-B899-6089017B7737}" destId="{C0EA8F0F-3A1B-49A7-8DE1-517DBCA6BA06}" srcOrd="3" destOrd="0" presId="urn:microsoft.com/office/officeart/2005/8/layout/process1"/>
    <dgm:cxn modelId="{F4693D6B-F209-475B-B4FE-1F4174102675}" type="presParOf" srcId="{C0EA8F0F-3A1B-49A7-8DE1-517DBCA6BA06}" destId="{B28ECDAF-1E86-49EF-A15C-A3703B01D976}" srcOrd="0" destOrd="0" presId="urn:microsoft.com/office/officeart/2005/8/layout/process1"/>
    <dgm:cxn modelId="{05E7AD5C-6C66-4E3E-87A1-5E9C1D2AF177}" type="presParOf" srcId="{EFB77011-2447-40CD-B899-6089017B7737}" destId="{FE59AE81-CF12-41E5-B32A-EC7867E6B6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29AA-F759-4735-96EF-843FF4D66E0F}">
      <dsp:nvSpPr>
        <dsp:cNvPr id="0" name=""/>
        <dsp:cNvSpPr/>
      </dsp:nvSpPr>
      <dsp:spPr>
        <a:xfrm>
          <a:off x="0" y="1185868"/>
          <a:ext cx="2135187" cy="593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Discerners</a:t>
          </a:r>
        </a:p>
      </dsp:txBody>
      <dsp:txXfrm>
        <a:off x="17385" y="1203253"/>
        <a:ext cx="2100417" cy="558795"/>
      </dsp:txXfrm>
    </dsp:sp>
    <dsp:sp modelId="{D2812F41-F2E2-4635-B5BD-41532FC5475E}">
      <dsp:nvSpPr>
        <dsp:cNvPr id="0" name=""/>
        <dsp:cNvSpPr/>
      </dsp:nvSpPr>
      <dsp:spPr>
        <a:xfrm>
          <a:off x="2316559" y="1217888"/>
          <a:ext cx="38450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16559" y="1323793"/>
        <a:ext cx="269156" cy="317716"/>
      </dsp:txXfrm>
    </dsp:sp>
    <dsp:sp modelId="{DEA72875-1B32-4554-8658-843337525F1B}">
      <dsp:nvSpPr>
        <dsp:cNvPr id="0" name=""/>
        <dsp:cNvSpPr/>
      </dsp:nvSpPr>
      <dsp:spPr>
        <a:xfrm>
          <a:off x="2860676" y="1185868"/>
          <a:ext cx="2135187" cy="593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Starters</a:t>
          </a:r>
        </a:p>
      </dsp:txBody>
      <dsp:txXfrm>
        <a:off x="2878061" y="1203253"/>
        <a:ext cx="2100417" cy="558795"/>
      </dsp:txXfrm>
    </dsp:sp>
    <dsp:sp modelId="{C0EA8F0F-3A1B-49A7-8DE1-517DBCA6BA06}">
      <dsp:nvSpPr>
        <dsp:cNvPr id="0" name=""/>
        <dsp:cNvSpPr/>
      </dsp:nvSpPr>
      <dsp:spPr>
        <a:xfrm>
          <a:off x="5209382" y="121788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09382" y="1323793"/>
        <a:ext cx="316861" cy="317716"/>
      </dsp:txXfrm>
    </dsp:sp>
    <dsp:sp modelId="{FE59AE81-CF12-41E5-B32A-EC7867E6B6C0}">
      <dsp:nvSpPr>
        <dsp:cNvPr id="0" name=""/>
        <dsp:cNvSpPr/>
      </dsp:nvSpPr>
      <dsp:spPr>
        <a:xfrm>
          <a:off x="5849939" y="1185868"/>
          <a:ext cx="2135187" cy="593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Established</a:t>
          </a:r>
        </a:p>
      </dsp:txBody>
      <dsp:txXfrm>
        <a:off x="5867324" y="1203253"/>
        <a:ext cx="2100417" cy="55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A09C-388F-34B9-0682-CC00E9860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64E47-2D3D-8639-F78C-DB648C9B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25C0-12FD-EFFD-8307-4247028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F789-4BE4-25A6-C363-44C419A2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C3FC-B3F1-7363-2311-C39BA15B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DDDC-5250-75AD-0D5C-6C481A5C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888EF-526C-6F4F-52F9-180F4CEC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F92AF-CD25-2893-C458-E4C9D4D9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AAAD-F1F2-C6DD-4B72-A17B2B67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3CCB-AE96-AB78-1494-6BC6785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69C81-8A44-BB58-1616-C5C3254FD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96723-6562-D23E-E7A4-FFC69688B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7093-6D5E-1C3B-A312-FF424DA7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2F304-6644-8E65-EA88-716D3285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0D73-CB2F-9876-758E-A9D18ADE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EB79-0788-8527-84C2-DD38426D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5AFA-2790-1706-6F5C-6EF3850E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AAFB-7BED-C72C-15FF-ADCBAC56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82B5F-4342-A501-783B-81D966A6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D1629-C0B1-2CFA-217C-A412C9F3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860F-FBBE-3D2F-B63D-855FC9FE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50344-5023-04D6-A60C-23C4DC682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71B0-E577-3E5D-AC1E-710522B3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3171-7B40-D3BA-0CF6-C546DBCF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3CB6-BDD4-9D44-5B16-CDF5A5E8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10B9-BC09-4A41-6944-03D08C5E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76B3-076B-F73E-E546-C09A7C5D4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3E521-F7CF-E56E-1862-73F120962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494B-37FB-497D-C2D3-D223F1D4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3807C-A9C4-B097-E065-26A465D4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EB148-6939-DE73-101D-1B7FED6C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ECE4-01BE-8598-792C-3D6978B3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329FB-D426-B249-37E5-730826F7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6CE66-B5F7-B5BC-5A66-140A6AB4F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32483-A2D3-B695-A268-AFE2C72D1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970F8-24B4-D6F3-B38F-5E3FD7069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62FF2-EFA8-711A-B438-EEB1A4B9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6A765-2FDA-8E2D-0B6B-2F8AD37D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F8F61-475A-9E9E-1A15-B83C1C5D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1913-9751-4485-4219-1C099898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928D-DBE7-012A-2AC5-0C4A14EE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A8D73-4844-7C10-F648-FFBD3A88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36282-7C81-FFC2-BD01-6B1A8EE2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633B0-E481-1655-CD47-DFC44B91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8275F-3645-A652-50D3-6F943351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400C-4683-8473-601C-C3248ADE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30A-C9BF-0305-6A28-5259BEDC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3993-DAAE-BD23-66B2-0213183D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4B55A-8DD6-772C-30E9-A5191DB5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7E846-A372-76EA-2053-F178F83B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61FB-7CCB-94CB-DB59-2872FB68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F19B9-B510-E1A2-FE6D-D192DC79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4B53-D084-1614-7358-F423857A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274C0-DE63-77B7-458C-7516F7513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792E7-A8C8-0F40-5A58-DF32BF24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3778C-0948-822E-CEBF-239BDCB0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FF5AC-A438-8C7C-4DBA-CC3C7A77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52402-76D7-CF5D-B3FC-279B85C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42532-187D-8D56-DBD1-48FAC8BC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588EB-8C0C-B414-A255-798F24D27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3C4-9BC1-027F-460D-2FAE6EA7A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C096-97D5-4BC4-B982-4EA440F733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0E27-4387-9399-DB25-C20B8E1BA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0475-4ED8-3A52-2EE2-739FC7B1C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FF8F-9F3B-43E0-8D61-7034C3414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319235123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C047961E-A7B5-2170-F558-E4451AE04FA4}"/>
              </a:ext>
            </a:extLst>
          </p:cNvPr>
          <p:cNvSpPr txBox="1"/>
          <p:nvPr userDrawn="1"/>
        </p:nvSpPr>
        <p:spPr>
          <a:xfrm>
            <a:off x="0" y="6629836"/>
            <a:ext cx="85000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Public Content</a:t>
            </a:r>
          </a:p>
        </p:txBody>
      </p:sp>
    </p:spTree>
    <p:extLst>
      <p:ext uri="{BB962C8B-B14F-4D97-AF65-F5344CB8AC3E}">
        <p14:creationId xmlns:p14="http://schemas.microsoft.com/office/powerpoint/2010/main" val="40037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cyclicalsd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D99F3A-322F-D5B3-0B92-8424F39186B6}"/>
              </a:ext>
            </a:extLst>
          </p:cNvPr>
          <p:cNvSpPr/>
          <p:nvPr/>
        </p:nvSpPr>
        <p:spPr>
          <a:xfrm>
            <a:off x="64294" y="4180340"/>
            <a:ext cx="10725429" cy="2066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C9FD77-D00F-49B6-AB26-2A2CD08B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23" y="5474452"/>
            <a:ext cx="1324871" cy="13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4EF12-5839-F1DE-493C-3C91266C92C5}"/>
              </a:ext>
            </a:extLst>
          </p:cNvPr>
          <p:cNvSpPr txBox="1"/>
          <p:nvPr/>
        </p:nvSpPr>
        <p:spPr>
          <a:xfrm>
            <a:off x="155677" y="5600981"/>
            <a:ext cx="1154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02124"/>
                </a:solidFill>
                <a:latin typeface="Roboto" panose="02000000000000000000" pitchFamily="2" charset="0"/>
              </a:rPr>
              <a:t>noun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  the action or process of making changes in something established, especially by introducing new methods, ideas, or products.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DDB7B-924F-9055-2B07-5839DE14F958}"/>
              </a:ext>
            </a:extLst>
          </p:cNvPr>
          <p:cNvSpPr txBox="1"/>
          <p:nvPr/>
        </p:nvSpPr>
        <p:spPr>
          <a:xfrm>
            <a:off x="155677" y="5050625"/>
            <a:ext cx="2569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sz="3200" b="1" i="0" dirty="0" err="1">
                <a:solidFill>
                  <a:srgbClr val="202124"/>
                </a:solidFill>
                <a:effectLst/>
                <a:latin typeface="Google Sans"/>
              </a:rPr>
              <a:t>in·no·va·tion</a:t>
            </a:r>
            <a:endParaRPr lang="en-US" sz="3200" b="1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7E231-4DC7-6FE6-AA13-7611B901B23A}"/>
              </a:ext>
            </a:extLst>
          </p:cNvPr>
          <p:cNvSpPr txBox="1"/>
          <p:nvPr/>
        </p:nvSpPr>
        <p:spPr>
          <a:xfrm>
            <a:off x="316000" y="1711596"/>
            <a:ext cx="114685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ongoing Presbytery initiative to support &amp; start New Worshipping Communities (NWCs) in San Diego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Funded by SD Presbytery in 2017 with a $500,000 grant, budgeted through end of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15 Cyclical networks in the US/Canada/Europe aligned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Cyclical INC – </a:t>
            </a:r>
            <a:r>
              <a:rPr lang="en-US" sz="2000" b="1" dirty="0">
                <a:solidFill>
                  <a:srgbClr val="0070C0"/>
                </a:solidFill>
              </a:rPr>
              <a:t>cyclicalchurches.com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1001 New Worshipping Communities - </a:t>
            </a:r>
            <a:r>
              <a:rPr lang="en-US" sz="2000" b="1" dirty="0">
                <a:solidFill>
                  <a:srgbClr val="0070C0"/>
                </a:solidFill>
              </a:rPr>
              <a:t>newchurchnewway.org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5349B-68F9-F11C-5130-9A7301192206}"/>
              </a:ext>
            </a:extLst>
          </p:cNvPr>
          <p:cNvSpPr txBox="1"/>
          <p:nvPr/>
        </p:nvSpPr>
        <p:spPr>
          <a:xfrm>
            <a:off x="316000" y="807296"/>
            <a:ext cx="817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</a:t>
            </a:r>
            <a:r>
              <a:rPr lang="en-US" sz="4000" b="1" u="sng" dirty="0"/>
              <a:t>is</a:t>
            </a:r>
            <a:r>
              <a:rPr lang="en-US" sz="4000" b="1" dirty="0"/>
              <a:t> Cyclical SD? </a:t>
            </a:r>
            <a:r>
              <a:rPr lang="en-US" sz="2800" b="1" dirty="0">
                <a:solidFill>
                  <a:srgbClr val="0070C0"/>
                </a:solidFill>
              </a:rPr>
              <a:t>cyclicalsd.org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1B6D8-938F-F65A-F77E-CD7B75CC5CE7}"/>
              </a:ext>
            </a:extLst>
          </p:cNvPr>
          <p:cNvSpPr txBox="1"/>
          <p:nvPr/>
        </p:nvSpPr>
        <p:spPr>
          <a:xfrm>
            <a:off x="155677" y="4730696"/>
            <a:ext cx="1154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02124"/>
                </a:solidFill>
                <a:latin typeface="Roboto" panose="02000000000000000000" pitchFamily="2" charset="0"/>
              </a:rPr>
              <a:t>adjective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  remaining loyal and steadfast.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534BF-0BE7-1EAF-9CB6-7398F3DC25AB}"/>
              </a:ext>
            </a:extLst>
          </p:cNvPr>
          <p:cNvSpPr txBox="1"/>
          <p:nvPr/>
        </p:nvSpPr>
        <p:spPr>
          <a:xfrm>
            <a:off x="155677" y="4180340"/>
            <a:ext cx="2569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sz="3200" b="1" i="0" dirty="0" err="1">
                <a:solidFill>
                  <a:srgbClr val="202124"/>
                </a:solidFill>
                <a:effectLst/>
                <a:latin typeface="Google Sans"/>
              </a:rPr>
              <a:t>faith·ful</a:t>
            </a:r>
            <a:endParaRPr lang="en-US" sz="3200" b="1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3" name="Picture 2" descr="Presbyterian Church (U.S.A.)">
            <a:extLst>
              <a:ext uri="{FF2B5EF4-FFF2-40B4-BE49-F238E27FC236}">
                <a16:creationId xmlns:a16="http://schemas.microsoft.com/office/drawing/2014/main" id="{87734CDD-037C-BE28-FAF7-46878660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06" y="41577"/>
            <a:ext cx="929894" cy="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9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C9FD77-D00F-49B6-AB26-2A2CD08B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23" y="5474452"/>
            <a:ext cx="1324871" cy="13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7E231-4DC7-6FE6-AA13-7611B901B23A}"/>
              </a:ext>
            </a:extLst>
          </p:cNvPr>
          <p:cNvSpPr txBox="1"/>
          <p:nvPr/>
        </p:nvSpPr>
        <p:spPr>
          <a:xfrm>
            <a:off x="415508" y="1541348"/>
            <a:ext cx="114685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Cyclical San Diego is a faithful innovation ecosystem, investing in the holistic health of leaders. When leaders thrive, the communities in which they lead also thrive.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new “church planters” as they discern and work towards starting a New Worshipping Community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a network for: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Spiritual coaching and training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Grants &amp; achieving financial sustainability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Navigating administrative responsibilities, CRE process, how to charter, etc.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5349B-68F9-F11C-5130-9A7301192206}"/>
              </a:ext>
            </a:extLst>
          </p:cNvPr>
          <p:cNvSpPr txBox="1"/>
          <p:nvPr/>
        </p:nvSpPr>
        <p:spPr>
          <a:xfrm>
            <a:off x="415508" y="833462"/>
            <a:ext cx="915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does Cyclical SD </a:t>
            </a:r>
            <a:r>
              <a:rPr lang="en-US" sz="4000" b="1" u="sng" dirty="0"/>
              <a:t>do</a:t>
            </a:r>
            <a:r>
              <a:rPr lang="en-US" sz="4000" b="1" dirty="0"/>
              <a:t>?</a:t>
            </a:r>
            <a:endParaRPr lang="en-US" sz="4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380445-CCF0-1464-9E73-4C8B689C5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807901"/>
              </p:ext>
            </p:extLst>
          </p:nvPr>
        </p:nvGraphicFramePr>
        <p:xfrm>
          <a:off x="1939132" y="3701454"/>
          <a:ext cx="8128000" cy="177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Presbyterian Church (U.S.A.)">
            <a:extLst>
              <a:ext uri="{FF2B5EF4-FFF2-40B4-BE49-F238E27FC236}">
                <a16:creationId xmlns:a16="http://schemas.microsoft.com/office/drawing/2014/main" id="{A624E43B-96DF-8F41-2240-851DFF56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06" y="41577"/>
            <a:ext cx="929894" cy="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5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C9FD77-D00F-49B6-AB26-2A2CD08B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23" y="5474452"/>
            <a:ext cx="1324871" cy="13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7E231-4DC7-6FE6-AA13-7611B901B23A}"/>
              </a:ext>
            </a:extLst>
          </p:cNvPr>
          <p:cNvSpPr txBox="1"/>
          <p:nvPr/>
        </p:nvSpPr>
        <p:spPr>
          <a:xfrm>
            <a:off x="1569883" y="1997678"/>
            <a:ext cx="5072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Eileen </a:t>
            </a:r>
            <a:r>
              <a:rPr lang="en-US" dirty="0" err="1"/>
              <a:t>VanGieson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      Associate Pastor - Christ Presbyterian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Megan Cochran</a:t>
            </a:r>
          </a:p>
          <a:p>
            <a:pPr>
              <a:spcAft>
                <a:spcPts val="1200"/>
              </a:spcAft>
            </a:pPr>
            <a:r>
              <a:rPr lang="en-US" dirty="0"/>
              <a:t>      </a:t>
            </a:r>
            <a:r>
              <a:rPr lang="en-US" sz="1600" dirty="0"/>
              <a:t>Pastor - Westminster Presbyterian Church (Point Loma)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Dr. Duncan McColl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      Pastor - Mira Mesa Presbyterian Church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Chris </a:t>
            </a:r>
            <a:r>
              <a:rPr lang="en-US" dirty="0" err="1"/>
              <a:t>Kohlbry</a:t>
            </a:r>
            <a:endParaRPr lang="en-US" dirty="0"/>
          </a:p>
          <a:p>
            <a:r>
              <a:rPr lang="en-US" dirty="0"/>
              <a:t>     </a:t>
            </a:r>
            <a:r>
              <a:rPr lang="en-US" sz="1600" dirty="0"/>
              <a:t> Pastor at large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5349B-68F9-F11C-5130-9A7301192206}"/>
              </a:ext>
            </a:extLst>
          </p:cNvPr>
          <p:cNvSpPr txBox="1"/>
          <p:nvPr/>
        </p:nvSpPr>
        <p:spPr>
          <a:xfrm>
            <a:off x="366972" y="244959"/>
            <a:ext cx="630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Cyclical SD Committee 2022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BF187-9D5E-4182-8AC9-D6AA6B0F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604" y="3145059"/>
            <a:ext cx="812837" cy="903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2574B-A5D4-5998-5CED-BF0866511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00" y="1979703"/>
            <a:ext cx="938283" cy="756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DA10F3-D96F-9962-182C-CBF9566BE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84" y="2812405"/>
            <a:ext cx="916890" cy="815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3D848-DCAE-16A4-3643-707240705F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6651" b="11141"/>
          <a:stretch/>
        </p:blipFill>
        <p:spPr>
          <a:xfrm>
            <a:off x="686634" y="3674131"/>
            <a:ext cx="860790" cy="905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3A61D3-9E83-98EA-12B1-CB5878FDF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04" y="1083794"/>
            <a:ext cx="860790" cy="956217"/>
          </a:xfrm>
          <a:prstGeom prst="rect">
            <a:avLst/>
          </a:prstGeom>
        </p:spPr>
      </p:pic>
      <p:sp>
        <p:nvSpPr>
          <p:cNvPr id="18" name="AutoShape 2" descr="Chris Kohlbry (@chriskohlbry) / Twitter">
            <a:extLst>
              <a:ext uri="{FF2B5EF4-FFF2-40B4-BE49-F238E27FC236}">
                <a16:creationId xmlns:a16="http://schemas.microsoft.com/office/drawing/2014/main" id="{45DB0A46-912D-0AA3-30C5-9C6EB285ED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5940" y="28009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Chris Kohlbry (@chriskohlbry) / Twitter">
            <a:extLst>
              <a:ext uri="{FF2B5EF4-FFF2-40B4-BE49-F238E27FC236}">
                <a16:creationId xmlns:a16="http://schemas.microsoft.com/office/drawing/2014/main" id="{49DBF0CD-B3A9-493D-4A01-AF6A0D00ED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8340" y="29533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5E8BF7-9439-09B7-F614-352DA1E9D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34" y="4747771"/>
            <a:ext cx="866261" cy="8155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D202AF-EDA5-6E72-743C-C0E7678CD835}"/>
              </a:ext>
            </a:extLst>
          </p:cNvPr>
          <p:cNvSpPr txBox="1"/>
          <p:nvPr/>
        </p:nvSpPr>
        <p:spPr>
          <a:xfrm>
            <a:off x="7805225" y="1238736"/>
            <a:ext cx="4114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Noel </a:t>
            </a:r>
            <a:r>
              <a:rPr lang="en-US" dirty="0" err="1"/>
              <a:t>Musicha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      Pastor – Ebenezer Church, Linda Vista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39B8BA-20F7-69D9-8401-4FF3BCC37FF1}"/>
              </a:ext>
            </a:extLst>
          </p:cNvPr>
          <p:cNvSpPr txBox="1"/>
          <p:nvPr/>
        </p:nvSpPr>
        <p:spPr>
          <a:xfrm>
            <a:off x="1569883" y="1069451"/>
            <a:ext cx="4114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Mike </a:t>
            </a:r>
            <a:r>
              <a:rPr lang="en-US" dirty="0" err="1"/>
              <a:t>McClenahan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      Pastor – Solana Beach Presbyterian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378F11-5C8E-B337-5951-C6873BEA6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30" y="984680"/>
            <a:ext cx="948605" cy="8613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7CCFA6C-55EB-E952-1CDD-AD5A97382F4D}"/>
              </a:ext>
            </a:extLst>
          </p:cNvPr>
          <p:cNvSpPr txBox="1"/>
          <p:nvPr/>
        </p:nvSpPr>
        <p:spPr>
          <a:xfrm>
            <a:off x="7716465" y="4193300"/>
            <a:ext cx="4114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Frances Lin</a:t>
            </a:r>
          </a:p>
          <a:p>
            <a:pPr>
              <a:spcAft>
                <a:spcPts val="1200"/>
              </a:spcAft>
            </a:pPr>
            <a:r>
              <a:rPr lang="en-US" dirty="0"/>
              <a:t>      </a:t>
            </a:r>
            <a:r>
              <a:rPr lang="en-US" sz="1600" dirty="0"/>
              <a:t>Stated Clerk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6E86AD-7107-B7B2-12BC-E1C26AEC0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632" y="4193300"/>
            <a:ext cx="907878" cy="1042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B1C451-9445-538E-4D24-A10043DDF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3120" y="5352490"/>
            <a:ext cx="859676" cy="104773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AAC3B0-11FB-7CEF-83E3-4FD328D6C562}"/>
              </a:ext>
            </a:extLst>
          </p:cNvPr>
          <p:cNvSpPr txBox="1"/>
          <p:nvPr/>
        </p:nvSpPr>
        <p:spPr>
          <a:xfrm>
            <a:off x="7716465" y="5352490"/>
            <a:ext cx="4114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Moser</a:t>
            </a:r>
          </a:p>
          <a:p>
            <a:r>
              <a:rPr lang="en-US" dirty="0"/>
              <a:t>      </a:t>
            </a:r>
            <a:r>
              <a:rPr lang="en-US" sz="1600" dirty="0"/>
              <a:t>Interim Executive Presbyter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8C225CE-85C5-6F81-9491-3B61BD0A7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982" y="5700720"/>
            <a:ext cx="897901" cy="8627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EFD27FA-95C0-B18F-21EB-4125CA6B1BC1}"/>
              </a:ext>
            </a:extLst>
          </p:cNvPr>
          <p:cNvSpPr txBox="1"/>
          <p:nvPr/>
        </p:nvSpPr>
        <p:spPr>
          <a:xfrm>
            <a:off x="1584535" y="5784667"/>
            <a:ext cx="48150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Gresham Bayne (Chair 2022)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       Ruling Elder, Point Loma Presbyterian Church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31CB24-7AFB-C499-05B3-7D33FA326F6B}"/>
              </a:ext>
            </a:extLst>
          </p:cNvPr>
          <p:cNvSpPr txBox="1"/>
          <p:nvPr/>
        </p:nvSpPr>
        <p:spPr>
          <a:xfrm>
            <a:off x="7716465" y="3210071"/>
            <a:ext cx="453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Rev. Daniel So, Director of Cyclical SD </a:t>
            </a:r>
          </a:p>
          <a:p>
            <a:pPr>
              <a:spcAft>
                <a:spcPts val="1200"/>
              </a:spcAft>
            </a:pPr>
            <a:r>
              <a:rPr lang="en-US" dirty="0"/>
              <a:t>      </a:t>
            </a:r>
            <a:r>
              <a:rPr lang="en-US" sz="1600" dirty="0"/>
              <a:t>Pastor - Anchor City Church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BDB014-9171-2E33-8A2F-8FA0162BCB73}"/>
              </a:ext>
            </a:extLst>
          </p:cNvPr>
          <p:cNvSpPr txBox="1"/>
          <p:nvPr/>
        </p:nvSpPr>
        <p:spPr>
          <a:xfrm>
            <a:off x="8488202" y="2595092"/>
            <a:ext cx="4114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Ex-Officio</a:t>
            </a:r>
            <a:endParaRPr lang="en-US" sz="2000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81D97F-EC1F-D28F-5E8D-891E9C39E66E}"/>
              </a:ext>
            </a:extLst>
          </p:cNvPr>
          <p:cNvSpPr/>
          <p:nvPr/>
        </p:nvSpPr>
        <p:spPr>
          <a:xfrm>
            <a:off x="6657234" y="2492477"/>
            <a:ext cx="5534766" cy="4365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resbyterian Church (U.S.A.)">
            <a:extLst>
              <a:ext uri="{FF2B5EF4-FFF2-40B4-BE49-F238E27FC236}">
                <a16:creationId xmlns:a16="http://schemas.microsoft.com/office/drawing/2014/main" id="{87C27E5D-9D2F-0A05-CE6B-99BD3C00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06" y="41577"/>
            <a:ext cx="929894" cy="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2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C9FD77-D00F-49B6-AB26-2A2CD08B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23" y="5474452"/>
            <a:ext cx="1324871" cy="13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349B-68F9-F11C-5130-9A7301192206}"/>
              </a:ext>
            </a:extLst>
          </p:cNvPr>
          <p:cNvSpPr txBox="1"/>
          <p:nvPr/>
        </p:nvSpPr>
        <p:spPr>
          <a:xfrm>
            <a:off x="179765" y="98609"/>
            <a:ext cx="915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Stats at a glance -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372E-BBDA-486A-85A1-394D2BBDA52E}"/>
              </a:ext>
            </a:extLst>
          </p:cNvPr>
          <p:cNvSpPr txBox="1"/>
          <p:nvPr/>
        </p:nvSpPr>
        <p:spPr>
          <a:xfrm>
            <a:off x="0" y="3016923"/>
            <a:ext cx="121145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Progress through the pandemic -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Multiple Faithful Innovation grants of up to $5,000 to different NWCs, with matching grant participation by the Synod of Southern California and 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grants awarded to NWCs in 2021 totaling $18,300 to support Shalom Initiatives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engagement and empowerment through neighborhood feasts with marginalized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people experiencing homelessness to navigate towards their next stage of work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Research funding to help NWC discern the intersection of physician, spiritual, and emotional wholeness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Contributions toward the publication of </a:t>
            </a:r>
            <a:r>
              <a:rPr lang="en-US" sz="2000" i="1" dirty="0"/>
              <a:t>Building a Garden of Churches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E52859-B9BD-D49F-F867-49C160CE2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79187"/>
              </p:ext>
            </p:extLst>
          </p:nvPr>
        </p:nvGraphicFramePr>
        <p:xfrm>
          <a:off x="4759164" y="98609"/>
          <a:ext cx="6263642" cy="333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Presbyterian Church (U.S.A.)">
            <a:extLst>
              <a:ext uri="{FF2B5EF4-FFF2-40B4-BE49-F238E27FC236}">
                <a16:creationId xmlns:a16="http://schemas.microsoft.com/office/drawing/2014/main" id="{B8DF40F6-1D36-C2AB-34B2-43AD176B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06" y="41577"/>
            <a:ext cx="929894" cy="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1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C9FD77-D00F-49B6-AB26-2A2CD08B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23" y="5474452"/>
            <a:ext cx="1324871" cy="13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349B-68F9-F11C-5130-9A7301192206}"/>
              </a:ext>
            </a:extLst>
          </p:cNvPr>
          <p:cNvSpPr txBox="1"/>
          <p:nvPr/>
        </p:nvSpPr>
        <p:spPr>
          <a:xfrm>
            <a:off x="108326" y="448651"/>
            <a:ext cx="10145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Cyclical needs your help…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372E-BBDA-486A-85A1-394D2BBDA52E}"/>
              </a:ext>
            </a:extLst>
          </p:cNvPr>
          <p:cNvSpPr txBox="1"/>
          <p:nvPr/>
        </p:nvSpPr>
        <p:spPr>
          <a:xfrm>
            <a:off x="185737" y="1744504"/>
            <a:ext cx="120983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Cyclical SD has made 10+ contacts with potential Discerners over the last 6 months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next “church planter” in your community may already be sitting in your pew on Sundays!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top challenges are: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	- Bringing awareness to the needs of individuals called to faithful innovation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	- Helping these individuals </a:t>
            </a:r>
            <a:r>
              <a:rPr lang="en-US" sz="2000" u="sng" dirty="0"/>
              <a:t>find</a:t>
            </a:r>
            <a:r>
              <a:rPr lang="en-US" sz="2000" dirty="0"/>
              <a:t> Cyclical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	- Overcoming resistance to change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	</a:t>
            </a:r>
          </a:p>
          <a:p>
            <a:pPr>
              <a:spcAft>
                <a:spcPts val="1200"/>
              </a:spcAft>
            </a:pPr>
            <a:r>
              <a:rPr lang="en-US" sz="2800" i="1" dirty="0"/>
              <a:t>Email </a:t>
            </a:r>
            <a:r>
              <a:rPr lang="en-US" sz="2800" i="1" dirty="0">
                <a:hlinkClick r:id="rId3"/>
              </a:rPr>
              <a:t>Daniel@cyclicalsd.org</a:t>
            </a:r>
            <a:r>
              <a:rPr lang="en-US" sz="2800" i="1" dirty="0"/>
              <a:t> to share the Cyclical vision with your Session!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Presbyterian Church (U.S.A.)">
            <a:extLst>
              <a:ext uri="{FF2B5EF4-FFF2-40B4-BE49-F238E27FC236}">
                <a16:creationId xmlns:a16="http://schemas.microsoft.com/office/drawing/2014/main" id="{44F9770F-E998-86D4-52FA-45C7953B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06" y="41577"/>
            <a:ext cx="929894" cy="9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0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497</Words>
  <Application>Microsoft Office PowerPoint</Application>
  <PresentationFormat>Widescreen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Gresham Bayne</dc:creator>
  <cp:lastModifiedBy>Jennifer Sedgwick</cp:lastModifiedBy>
  <cp:revision>21</cp:revision>
  <dcterms:created xsi:type="dcterms:W3CDTF">2022-05-15T21:05:14Z</dcterms:created>
  <dcterms:modified xsi:type="dcterms:W3CDTF">2022-05-18T18:18:02Z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700d43-6a49-48c8-bdbf-d7611e649ae3_Enabled">
    <vt:lpwstr>true</vt:lpwstr>
  </property>
  <property fmtid="{D5CDD505-2E9C-101B-9397-08002B2CF9AE}" pid="3" name="MSIP_Label_6b700d43-6a49-48c8-bdbf-d7611e649ae3_SetDate">
    <vt:lpwstr>2022-05-16T05:51:29Z</vt:lpwstr>
  </property>
  <property fmtid="{D5CDD505-2E9C-101B-9397-08002B2CF9AE}" pid="4" name="MSIP_Label_6b700d43-6a49-48c8-bdbf-d7611e649ae3_Method">
    <vt:lpwstr>Standard</vt:lpwstr>
  </property>
  <property fmtid="{D5CDD505-2E9C-101B-9397-08002B2CF9AE}" pid="5" name="MSIP_Label_6b700d43-6a49-48c8-bdbf-d7611e649ae3_Name">
    <vt:lpwstr>Public</vt:lpwstr>
  </property>
  <property fmtid="{D5CDD505-2E9C-101B-9397-08002B2CF9AE}" pid="6" name="MSIP_Label_6b700d43-6a49-48c8-bdbf-d7611e649ae3_SiteId">
    <vt:lpwstr>1751366e-6df9-4427-ae55-26d893a16fe1</vt:lpwstr>
  </property>
  <property fmtid="{D5CDD505-2E9C-101B-9397-08002B2CF9AE}" pid="7" name="MSIP_Label_6b700d43-6a49-48c8-bdbf-d7611e649ae3_ActionId">
    <vt:lpwstr>a41f572f-4092-4d5e-9586-fe805f274921</vt:lpwstr>
  </property>
  <property fmtid="{D5CDD505-2E9C-101B-9397-08002B2CF9AE}" pid="8" name="MSIP_Label_6b700d43-6a49-48c8-bdbf-d7611e649ae3_ContentBits">
    <vt:lpwstr>2</vt:lpwstr>
  </property>
</Properties>
</file>